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3C610E-43B6-432D-AF52-013781E97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Β΄ΕΠΕΙΣΟΔΙΟ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D4BFE52-10BC-4D6F-ACC8-4FB5126EB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Α’ </a:t>
            </a:r>
            <a:r>
              <a:rPr lang="el-GR" dirty="0" err="1"/>
              <a:t>σκηνη</a:t>
            </a:r>
            <a:r>
              <a:rPr lang="el-GR" dirty="0"/>
              <a:t>, </a:t>
            </a:r>
            <a:r>
              <a:rPr lang="el-GR" dirty="0" err="1"/>
              <a:t>στιχοι</a:t>
            </a:r>
            <a:r>
              <a:rPr lang="el-GR" dirty="0"/>
              <a:t> 376-440</a:t>
            </a:r>
          </a:p>
        </p:txBody>
      </p:sp>
    </p:spTree>
    <p:extLst>
      <p:ext uri="{BB962C8B-B14F-4D97-AF65-F5344CB8AC3E}">
        <p14:creationId xmlns:p14="http://schemas.microsoft.com/office/powerpoint/2010/main" val="361885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46EAB-E56F-4AA4-8DF2-AA12D845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4331BE-1537-41FC-AE88-684DD49B9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62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579D5F-5452-4C15-BF2B-A5227CEB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82" y="214685"/>
            <a:ext cx="10133011" cy="3214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ΧΟΡΟΣ: Ακατανόητο μυστήριο που με διχάζει βλέπω·</a:t>
            </a:r>
          </a:p>
          <a:p>
            <a:pPr marL="0" indent="0">
              <a:buNone/>
            </a:pPr>
            <a:r>
              <a:rPr lang="el-GR" dirty="0"/>
              <a:t>την κόρη πώς να πω δεν τη γνωρίζω, την Αντιγόνη;</a:t>
            </a:r>
          </a:p>
          <a:p>
            <a:pPr marL="0" indent="0">
              <a:buNone/>
            </a:pPr>
            <a:r>
              <a:rPr lang="el-GR" dirty="0"/>
              <a:t>Κόρη κακορίζικη του κακορίζικου</a:t>
            </a:r>
          </a:p>
          <a:p>
            <a:pPr marL="0" indent="0">
              <a:buNone/>
            </a:pPr>
            <a:r>
              <a:rPr lang="el-GR" dirty="0"/>
              <a:t>πατέρα </a:t>
            </a:r>
            <a:r>
              <a:rPr lang="el-GR" dirty="0" err="1"/>
              <a:t>Οιδίποδα</a:t>
            </a:r>
            <a:r>
              <a:rPr lang="el-GR" dirty="0"/>
              <a:t>, τι τρέχει;				380</a:t>
            </a:r>
          </a:p>
          <a:p>
            <a:pPr marL="0" indent="0">
              <a:buNone/>
            </a:pPr>
            <a:r>
              <a:rPr lang="el-GR" dirty="0"/>
              <a:t>Μήπως και πάτησες του βασιλιά το νόμο;</a:t>
            </a:r>
          </a:p>
          <a:p>
            <a:pPr marL="0" indent="0">
              <a:buNone/>
            </a:pPr>
            <a:r>
              <a:rPr lang="el-GR" dirty="0"/>
              <a:t>μήπως τρελάθηκες, σε </a:t>
            </a:r>
            <a:r>
              <a:rPr lang="el-GR" dirty="0" err="1"/>
              <a:t>πιάσαν</a:t>
            </a:r>
            <a:r>
              <a:rPr lang="el-GR" dirty="0"/>
              <a:t> και σε φέρανε;	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EE68954-081A-4D70-91D6-191E3B54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67" y="3510530"/>
            <a:ext cx="5667499" cy="3347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9EF78-97C7-4096-B4B8-E23F6D9A1678}"/>
              </a:ext>
            </a:extLst>
          </p:cNvPr>
          <p:cNvSpPr txBox="1"/>
          <p:nvPr/>
        </p:nvSpPr>
        <p:spPr>
          <a:xfrm>
            <a:off x="8950990" y="2164749"/>
            <a:ext cx="267964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 κορυφαίος του Χορού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έκπληκτος αναγγέλλει την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άφιξη της Αντιγόνης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8C486-5F18-49C4-85B3-5AF65E9AC5D1}"/>
              </a:ext>
            </a:extLst>
          </p:cNvPr>
          <p:cNvSpPr txBox="1"/>
          <p:nvPr/>
        </p:nvSpPr>
        <p:spPr>
          <a:xfrm>
            <a:off x="8380892" y="125204"/>
            <a:ext cx="3811108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Αντιγόνη μαζί με τον φύλακα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μπαίνουν από την αριστερή πάροδο. 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Από άποψη θεατρικής οικονομίας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φαίνεται ότι έχουν περάσει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 πολλές ώρες από την αναχώρηση</a:t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dirty="0">
                <a:solidFill>
                  <a:schemeClr val="bg1"/>
                </a:solidFill>
              </a:rPr>
              <a:t> ως την επιστροφή του φύλακα.</a:t>
            </a:r>
          </a:p>
        </p:txBody>
      </p:sp>
    </p:spTree>
    <p:extLst>
      <p:ext uri="{BB962C8B-B14F-4D97-AF65-F5344CB8AC3E}">
        <p14:creationId xmlns:p14="http://schemas.microsoft.com/office/powerpoint/2010/main" val="28011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33AF8-43D7-4054-9CB2-08BF6828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49125"/>
            <a:ext cx="9905999" cy="280754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ΦΥΛΑΚΑΣ: Αυτή 'ναι εκείνη που σκάρωσε τη δουλειά·</a:t>
            </a:r>
          </a:p>
          <a:p>
            <a:pPr marL="0" indent="0">
              <a:buNone/>
            </a:pPr>
            <a:r>
              <a:rPr lang="el-GR" dirty="0"/>
              <a:t>την πιάσαμε να θάβει· μα πού 'ναι ο </a:t>
            </a:r>
            <a:r>
              <a:rPr lang="el-GR" dirty="0" err="1"/>
              <a:t>Κρέοντας</a:t>
            </a:r>
            <a:r>
              <a:rPr lang="el-GR" dirty="0"/>
              <a:t>;	 </a:t>
            </a:r>
          </a:p>
          <a:p>
            <a:pPr marL="0" indent="0">
              <a:buNone/>
            </a:pPr>
            <a:r>
              <a:rPr lang="el-GR" dirty="0"/>
              <a:t> 	     (Μπαίνει ο </a:t>
            </a:r>
            <a:r>
              <a:rPr lang="el-GR" dirty="0" err="1"/>
              <a:t>Κρέοντας</a:t>
            </a:r>
            <a:r>
              <a:rPr lang="el-GR" dirty="0"/>
              <a:t>)	 </a:t>
            </a:r>
          </a:p>
          <a:p>
            <a:pPr marL="0" indent="0">
              <a:buNone/>
            </a:pPr>
            <a:r>
              <a:rPr lang="el-GR" dirty="0"/>
              <a:t>ΧΟΡΟΣ: Να τος, απ' το παλάτι πάνω στην ώρα βγαίνει.	 </a:t>
            </a:r>
          </a:p>
          <a:p>
            <a:pPr marL="0" indent="0">
              <a:buNone/>
            </a:pPr>
            <a:r>
              <a:rPr lang="el-GR" dirty="0"/>
              <a:t>ΚΡΕΟΝΤΑΣ: Τι συμβαίνει; Τι πέτυχα πάνω στην ώρα;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89D7CCC-338D-49BF-8E32-74D635AF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83" y="3314428"/>
            <a:ext cx="4262934" cy="3194447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CF75FC9-C260-41B3-ADEF-148A6247ADA6}"/>
              </a:ext>
            </a:extLst>
          </p:cNvPr>
          <p:cNvSpPr/>
          <p:nvPr/>
        </p:nvSpPr>
        <p:spPr>
          <a:xfrm>
            <a:off x="8598011" y="349125"/>
            <a:ext cx="341641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Με χαρά ο φύλακας δείχνει την Αντιγόνη και φωνάζει ότι πιάστηκε ο δράστης.</a:t>
            </a:r>
          </a:p>
        </p:txBody>
      </p:sp>
    </p:spTree>
    <p:extLst>
      <p:ext uri="{BB962C8B-B14F-4D97-AF65-F5344CB8AC3E}">
        <p14:creationId xmlns:p14="http://schemas.microsoft.com/office/powerpoint/2010/main" val="427381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139E2-3F1F-475F-9088-87800031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979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ΦΥ. Βασιλιά, δεν πρέπει πια κανείς να παίρνει όρκο·</a:t>
            </a:r>
          </a:p>
          <a:p>
            <a:pPr marL="0" indent="0">
              <a:buNone/>
            </a:pPr>
            <a:r>
              <a:rPr lang="el-GR" dirty="0"/>
              <a:t>στερνή μου γνώση να σε είχα πρώτα.</a:t>
            </a:r>
          </a:p>
          <a:p>
            <a:pPr marL="0" indent="0">
              <a:buNone/>
            </a:pPr>
            <a:r>
              <a:rPr lang="el-GR" dirty="0"/>
              <a:t>Κι εγώ ορκίστηκα να μην ξαναπατήσω πόδι,		390</a:t>
            </a:r>
          </a:p>
          <a:p>
            <a:pPr marL="0" indent="0">
              <a:buNone/>
            </a:pPr>
            <a:r>
              <a:rPr lang="el-GR" dirty="0"/>
              <a:t>όταν με </a:t>
            </a:r>
            <a:r>
              <a:rPr lang="el-GR" dirty="0" err="1"/>
              <a:t>κοψοχόλιασες</a:t>
            </a:r>
            <a:r>
              <a:rPr lang="el-GR" dirty="0"/>
              <a:t> με τις φοβέρες σου.</a:t>
            </a:r>
          </a:p>
          <a:p>
            <a:pPr marL="0" indent="0">
              <a:buNone/>
            </a:pPr>
            <a:r>
              <a:rPr lang="el-GR" dirty="0"/>
              <a:t>Όμως η ξαφνική κι ανέλπιστη χαρά</a:t>
            </a:r>
          </a:p>
          <a:p>
            <a:pPr marL="0" indent="0">
              <a:buNone/>
            </a:pPr>
            <a:r>
              <a:rPr lang="el-GR" dirty="0"/>
              <a:t>απ' όλες τις χαρές έχει περίσσια γλύκα.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E748B3-27B4-41D4-A053-115767D5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27" y="3914693"/>
            <a:ext cx="3912083" cy="2692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260FF-B619-4F4F-8780-45F6B6074DF9}"/>
              </a:ext>
            </a:extLst>
          </p:cNvPr>
          <p:cNvSpPr txBox="1"/>
          <p:nvPr/>
        </p:nvSpPr>
        <p:spPr>
          <a:xfrm>
            <a:off x="7673049" y="2075291"/>
            <a:ext cx="391208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Φλύαρη περιττολογία, με την οποία ο φύλακας αφηγείται τα εμπόδια που ξεπέρασε. Στην ουσία ο διάλογος με τον φύλακα αποτελεί τέχνασμα του ποιητή, για να επιβραδύνει την άμεση αντιπαράθεση </a:t>
            </a:r>
            <a:r>
              <a:rPr lang="el-GR" dirty="0" err="1">
                <a:solidFill>
                  <a:schemeClr val="bg1"/>
                </a:solidFill>
              </a:rPr>
              <a:t>Κρέοντα</a:t>
            </a:r>
            <a:r>
              <a:rPr lang="el-GR" dirty="0">
                <a:solidFill>
                  <a:schemeClr val="bg1"/>
                </a:solidFill>
              </a:rPr>
              <a:t> - Αντιγόνης.</a:t>
            </a:r>
          </a:p>
        </p:txBody>
      </p:sp>
    </p:spTree>
    <p:extLst>
      <p:ext uri="{BB962C8B-B14F-4D97-AF65-F5344CB8AC3E}">
        <p14:creationId xmlns:p14="http://schemas.microsoft.com/office/powerpoint/2010/main" val="404792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139E2-3F1F-475F-9088-87800031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979"/>
            <a:ext cx="9905999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Εδώ '</a:t>
            </a:r>
            <a:r>
              <a:rPr lang="el-GR" dirty="0" err="1"/>
              <a:t>μαι</a:t>
            </a:r>
            <a:r>
              <a:rPr lang="el-GR" dirty="0"/>
              <a:t> πάλι —κι ας ορκίστηκα—</a:t>
            </a:r>
          </a:p>
          <a:p>
            <a:pPr marL="0" indent="0">
              <a:buNone/>
            </a:pPr>
            <a:r>
              <a:rPr lang="el-GR" dirty="0"/>
              <a:t>σου φέρνω το κορίτσι που πιάστηκε		395</a:t>
            </a:r>
          </a:p>
          <a:p>
            <a:pPr marL="0" indent="0">
              <a:buNone/>
            </a:pPr>
            <a:r>
              <a:rPr lang="el-GR" dirty="0"/>
              <a:t>τον τάφο να στολίζει. Εδώ δεν μπήκε κλήρος·</a:t>
            </a:r>
          </a:p>
          <a:p>
            <a:pPr marL="0" indent="0">
              <a:buNone/>
            </a:pPr>
            <a:r>
              <a:rPr lang="el-GR" dirty="0"/>
              <a:t>δικά μου τα βρετίκια και άλλου κανενός.</a:t>
            </a:r>
          </a:p>
          <a:p>
            <a:pPr marL="0" indent="0">
              <a:buNone/>
            </a:pPr>
            <a:r>
              <a:rPr lang="el-GR" dirty="0"/>
              <a:t>Και τώρα, βασιλιά μου, </a:t>
            </a:r>
            <a:r>
              <a:rPr lang="el-GR" dirty="0" err="1"/>
              <a:t>πάρ</a:t>
            </a:r>
            <a:r>
              <a:rPr lang="el-GR" dirty="0"/>
              <a:t>' τη γι' ανάκριση·</a:t>
            </a:r>
          </a:p>
          <a:p>
            <a:pPr marL="0" indent="0">
              <a:buNone/>
            </a:pPr>
            <a:r>
              <a:rPr lang="el-GR" dirty="0"/>
              <a:t>ξεψάχνισε μονάχος σου και βρες τα· δίκιο είναι</a:t>
            </a:r>
          </a:p>
          <a:p>
            <a:pPr marL="0" indent="0">
              <a:buNone/>
            </a:pPr>
            <a:r>
              <a:rPr lang="el-GR" dirty="0"/>
              <a:t>εγώ να φύγω λεύτερος και δίχως ρετσινιά.	400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0E748B3-27B4-41D4-A053-115767D5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27" y="3914693"/>
            <a:ext cx="3912083" cy="2692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1260FF-B619-4F4F-8780-45F6B6074DF9}"/>
              </a:ext>
            </a:extLst>
          </p:cNvPr>
          <p:cNvSpPr txBox="1"/>
          <p:nvPr/>
        </p:nvSpPr>
        <p:spPr>
          <a:xfrm>
            <a:off x="7673049" y="2075291"/>
            <a:ext cx="3912083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 φύλακας, αδιαφορώντας για την τύχη της Αντιγόνης, δε συνιστά τη νόμιμη ανακριτική διαδικασία, αλλά την αυθαίρετη ανάκριση και καταδίκη, που είναι αρεστή στον </a:t>
            </a:r>
            <a:r>
              <a:rPr lang="el-GR" dirty="0" err="1">
                <a:solidFill>
                  <a:schemeClr val="bg1"/>
                </a:solidFill>
              </a:rPr>
              <a:t>Κρέοντα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3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139E2-3F1F-475F-9088-87800031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979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ΚΡ.	Κι αυτή που κουβαλάς πότε και πώς την έπιασες;	 </a:t>
            </a:r>
          </a:p>
          <a:p>
            <a:pPr marL="0" indent="0">
              <a:buNone/>
            </a:pPr>
            <a:r>
              <a:rPr lang="el-GR" dirty="0"/>
              <a:t>ΦΥ.	Έθαβε τον νεκρό· αυτό </a:t>
            </a:r>
            <a:r>
              <a:rPr lang="el-GR" dirty="0" err="1"/>
              <a:t>είν</a:t>
            </a:r>
            <a:r>
              <a:rPr lang="el-GR" dirty="0"/>
              <a:t>' όλο.	 </a:t>
            </a:r>
          </a:p>
          <a:p>
            <a:pPr marL="0" indent="0">
              <a:buNone/>
            </a:pPr>
            <a:r>
              <a:rPr lang="el-GR" dirty="0"/>
              <a:t>ΚΡ.	Είσαι με τα σωστά σου; ξέρεις καλά τις λες;	 </a:t>
            </a:r>
          </a:p>
          <a:p>
            <a:pPr marL="0" indent="0">
              <a:buNone/>
            </a:pPr>
            <a:r>
              <a:rPr lang="el-GR" dirty="0"/>
              <a:t>ΦΥ.	Να θάβει την είδα τον νεκρό που αποκήρυξες·	 </a:t>
            </a:r>
          </a:p>
          <a:p>
            <a:pPr marL="0" indent="0">
              <a:buNone/>
            </a:pPr>
            <a:r>
              <a:rPr lang="el-GR" dirty="0"/>
              <a:t> 	μιλάω τάχα καθαρά και ξάστερα;	 </a:t>
            </a:r>
          </a:p>
          <a:p>
            <a:pPr marL="0" indent="0">
              <a:buNone/>
            </a:pPr>
            <a:r>
              <a:rPr lang="el-GR" dirty="0"/>
              <a:t>ΚΡ.	Και πώς την είδατε και πώς την πιάσατε· επ' αυτοφώρω;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260FF-B619-4F4F-8780-45F6B6074DF9}"/>
              </a:ext>
            </a:extLst>
          </p:cNvPr>
          <p:cNvSpPr txBox="1"/>
          <p:nvPr/>
        </p:nvSpPr>
        <p:spPr>
          <a:xfrm>
            <a:off x="7497337" y="4522155"/>
            <a:ext cx="391208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(πότε και πώς την έπιασες); Η διπλή ερώτηση υποδηλώνει την έκπληξη του </a:t>
            </a:r>
            <a:r>
              <a:rPr lang="el-GR" dirty="0" err="1">
                <a:solidFill>
                  <a:schemeClr val="bg1"/>
                </a:solidFill>
              </a:rPr>
              <a:t>Κρέοντα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9F1B252-E709-4C36-9D9B-51DECEDD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836" y="3914693"/>
            <a:ext cx="2690854" cy="23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139E2-3F1F-475F-9088-87800031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978"/>
            <a:ext cx="9905999" cy="60914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ΦΥ. Άκου πώς έχει το πράγμα· όταν γυρίσαμε,</a:t>
            </a:r>
          </a:p>
          <a:p>
            <a:pPr marL="0" indent="0">
              <a:buNone/>
            </a:pPr>
            <a:r>
              <a:rPr lang="el-GR" dirty="0"/>
              <a:t>απ' τις πολλές φοβέρες τις δικές σου τρομαγμένοι,</a:t>
            </a:r>
          </a:p>
          <a:p>
            <a:pPr marL="0" indent="0">
              <a:buNone/>
            </a:pPr>
            <a:r>
              <a:rPr lang="el-GR" dirty="0"/>
              <a:t>σαρώσαμε τη σκόνη που σκέπαζε τον πεθαμένο	 </a:t>
            </a:r>
          </a:p>
          <a:p>
            <a:pPr marL="0" indent="0">
              <a:buNone/>
            </a:pPr>
            <a:r>
              <a:rPr lang="el-GR" dirty="0"/>
              <a:t>και καλά </a:t>
            </a:r>
            <a:r>
              <a:rPr lang="el-GR" dirty="0" err="1"/>
              <a:t>καλά</a:t>
            </a:r>
            <a:r>
              <a:rPr lang="el-GR" dirty="0"/>
              <a:t> γυμνώσαμε το σάπιο πτώμα.	410</a:t>
            </a:r>
          </a:p>
          <a:p>
            <a:pPr marL="0" indent="0">
              <a:buNone/>
            </a:pPr>
            <a:r>
              <a:rPr lang="el-GR" dirty="0"/>
              <a:t>Απάνεμα καθόμαστε στων βράχων την κορφή,</a:t>
            </a:r>
          </a:p>
          <a:p>
            <a:pPr marL="0" indent="0">
              <a:buNone/>
            </a:pPr>
            <a:r>
              <a:rPr lang="el-GR" dirty="0"/>
              <a:t>για να γλιτώσουμε τις μύτες απ' τη βρώμα.</a:t>
            </a:r>
          </a:p>
          <a:p>
            <a:pPr marL="0" indent="0">
              <a:buNone/>
            </a:pPr>
            <a:r>
              <a:rPr lang="el-GR" dirty="0"/>
              <a:t>Ο ένας τον άλλο ξάγρυπνο κρατούσε</a:t>
            </a:r>
          </a:p>
          <a:p>
            <a:pPr marL="0" indent="0">
              <a:buNone/>
            </a:pPr>
            <a:r>
              <a:rPr lang="el-GR" dirty="0"/>
              <a:t>με βρισιές, μην τύχει κι έπαιρνε στ' αψήφιστα το πράγμα.</a:t>
            </a:r>
          </a:p>
          <a:p>
            <a:pPr marL="0" indent="0">
              <a:buNone/>
            </a:pPr>
            <a:r>
              <a:rPr lang="el-GR" dirty="0"/>
              <a:t>Αυτό θα τράβηξε πολύ, ώσπου μεσουρανίς		415</a:t>
            </a:r>
          </a:p>
          <a:p>
            <a:pPr marL="0" indent="0">
              <a:buNone/>
            </a:pPr>
            <a:r>
              <a:rPr lang="el-GR" dirty="0"/>
              <a:t>ο δίσκος ο λαμπρός σκαρφάλωσε του ήλιου</a:t>
            </a:r>
          </a:p>
          <a:p>
            <a:pPr marL="0" indent="0">
              <a:buNone/>
            </a:pPr>
            <a:r>
              <a:rPr lang="el-GR" dirty="0"/>
              <a:t>κι έβραζε το λιοπύρι· και τότε ξαφνικά</a:t>
            </a:r>
          </a:p>
          <a:p>
            <a:pPr marL="0" indent="0">
              <a:buNone/>
            </a:pPr>
            <a:r>
              <a:rPr lang="el-GR" dirty="0"/>
              <a:t>λίβας ξεσήκωσε στη γη μεγάλο κουρνιαχτό,</a:t>
            </a:r>
          </a:p>
          <a:p>
            <a:pPr marL="0" indent="0">
              <a:buNone/>
            </a:pPr>
            <a:r>
              <a:rPr lang="el-GR" dirty="0"/>
              <a:t>θεομηνία, στον κάμπο χίμηξε και μάδησε</a:t>
            </a:r>
          </a:p>
          <a:p>
            <a:pPr marL="0" indent="0">
              <a:buNone/>
            </a:pPr>
            <a:r>
              <a:rPr lang="el-GR" dirty="0"/>
              <a:t>των δέντρων τις κορφές κι ο ουρανός αντάριασε.	420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260FF-B619-4F4F-8780-45F6B6074DF9}"/>
              </a:ext>
            </a:extLst>
          </p:cNvPr>
          <p:cNvSpPr txBox="1"/>
          <p:nvPr/>
        </p:nvSpPr>
        <p:spPr>
          <a:xfrm>
            <a:off x="7497337" y="4522155"/>
            <a:ext cx="391208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 φύλακας αφηγείται με θαυμάσιο τρόπο τις συνθήκες σύλληψης της Αντιγόνης. Στην ουσία μεταφέρει στους θεατές γεγονότα που έγιναν μακριά από το παλάτι ή ό,τι δεν είδαν οι θεατές στη σκηνή.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409C6C-1E9D-4E31-8621-00300229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15" y="0"/>
            <a:ext cx="4332798" cy="3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139E2-3F1F-475F-9088-87800031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978"/>
            <a:ext cx="9905999" cy="6091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Βαστάγαμε την οργή του θεού με τα μάτια κλειστά.</a:t>
            </a:r>
          </a:p>
          <a:p>
            <a:pPr marL="0" indent="0">
              <a:buNone/>
            </a:pPr>
            <a:r>
              <a:rPr lang="el-GR" dirty="0" err="1"/>
              <a:t>Κράτησεν</a:t>
            </a:r>
            <a:r>
              <a:rPr lang="el-GR" dirty="0"/>
              <a:t> ώρα πολλή και τέλος καταλάγιαζε,</a:t>
            </a:r>
          </a:p>
          <a:p>
            <a:pPr marL="0" indent="0">
              <a:buNone/>
            </a:pPr>
            <a:r>
              <a:rPr lang="el-GR" dirty="0"/>
              <a:t>όταν η κόρη φάνηκε· θρηνεί σαν το πικρό</a:t>
            </a:r>
          </a:p>
          <a:p>
            <a:pPr marL="0" indent="0">
              <a:buNone/>
            </a:pPr>
            <a:r>
              <a:rPr lang="el-GR" dirty="0"/>
              <a:t>πουλί βραχνά που την άδεια θα βρει,</a:t>
            </a:r>
          </a:p>
          <a:p>
            <a:pPr marL="0" indent="0">
              <a:buNone/>
            </a:pPr>
            <a:r>
              <a:rPr lang="el-GR" dirty="0"/>
              <a:t>ορφανή, χωρίς τα μικρά, τη φωλιά του.	425</a:t>
            </a:r>
          </a:p>
          <a:p>
            <a:pPr marL="0" indent="0">
              <a:buNone/>
            </a:pPr>
            <a:r>
              <a:rPr lang="el-GR" dirty="0"/>
              <a:t>Έτσι κι αυτή, γυμνό σα βλέπει το νεκρό,</a:t>
            </a:r>
          </a:p>
          <a:p>
            <a:pPr marL="0" indent="0">
              <a:buNone/>
            </a:pPr>
            <a:r>
              <a:rPr lang="el-GR" dirty="0"/>
              <a:t>σπαράζει, δέρνεται και με κατάρες άγριες</a:t>
            </a:r>
          </a:p>
          <a:p>
            <a:pPr marL="0" indent="0">
              <a:buNone/>
            </a:pPr>
            <a:r>
              <a:rPr lang="el-GR" dirty="0"/>
              <a:t>αυτούς που το '</a:t>
            </a:r>
            <a:r>
              <a:rPr lang="el-GR" dirty="0" err="1"/>
              <a:t>χαν</a:t>
            </a:r>
            <a:r>
              <a:rPr lang="el-GR" dirty="0"/>
              <a:t> κάνει καταριέται.</a:t>
            </a:r>
          </a:p>
          <a:p>
            <a:pPr marL="0" indent="0">
              <a:buNone/>
            </a:pPr>
            <a:r>
              <a:rPr lang="el-GR" dirty="0"/>
              <a:t>Στα δυο της χέρια κουβαλά χώμα στεγνό</a:t>
            </a:r>
          </a:p>
          <a:p>
            <a:pPr marL="0" indent="0">
              <a:buNone/>
            </a:pPr>
            <a:r>
              <a:rPr lang="el-GR" dirty="0"/>
              <a:t>κι από ροΐ χαλκωματένιο ραντίζει		430</a:t>
            </a:r>
          </a:p>
          <a:p>
            <a:pPr marL="0" indent="0">
              <a:buNone/>
            </a:pPr>
            <a:r>
              <a:rPr lang="el-GR" dirty="0"/>
              <a:t>τον πεθαμένο τρεις φορές με τ' άγιασμα.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260FF-B619-4F4F-8780-45F6B6074DF9}"/>
              </a:ext>
            </a:extLst>
          </p:cNvPr>
          <p:cNvSpPr txBox="1"/>
          <p:nvPr/>
        </p:nvSpPr>
        <p:spPr>
          <a:xfrm>
            <a:off x="7497337" y="4522155"/>
            <a:ext cx="3912083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Η θύελλα διευκολύνει την Αντιγόνη να πλησιάσει το πτώμα, χωρίς να γίνει αντιληπτή. Η Αντιγόνη ατρόμητη προχωρεί στην εκπλήρωση του χρέους, την ώρα που και οι φύλακες κλείνουν τα μάτια από τον φόβο.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409C6C-1E9D-4E31-8621-00300229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15" y="0"/>
            <a:ext cx="4332798" cy="3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139E2-3F1F-475F-9088-87800031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72978"/>
            <a:ext cx="9905999" cy="609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Εμείς την είδαμε κι ορμήσαμε και με το πρώτο</a:t>
            </a:r>
          </a:p>
          <a:p>
            <a:pPr marL="0" indent="0">
              <a:buNone/>
            </a:pPr>
            <a:r>
              <a:rPr lang="el-GR" dirty="0"/>
              <a:t>την πιάσαμε· δεν έμοιαζε καθόλου ταραγμένη.</a:t>
            </a:r>
          </a:p>
          <a:p>
            <a:pPr marL="0" indent="0">
              <a:buNone/>
            </a:pPr>
            <a:r>
              <a:rPr lang="el-GR" dirty="0"/>
              <a:t>Την ξεψαχνίζαμε και για τα τώρα και για τα πριν·</a:t>
            </a:r>
          </a:p>
          <a:p>
            <a:pPr marL="0" indent="0">
              <a:buNone/>
            </a:pPr>
            <a:r>
              <a:rPr lang="el-GR" dirty="0"/>
              <a:t>τίποτα δεν αρνιότανε, κι αυτό μου φέρνει	435</a:t>
            </a:r>
          </a:p>
          <a:p>
            <a:pPr marL="0" indent="0">
              <a:buNone/>
            </a:pPr>
            <a:r>
              <a:rPr lang="el-GR" dirty="0"/>
              <a:t>γλυκόπικρη χαρά στ' αλήθεια.</a:t>
            </a:r>
          </a:p>
          <a:p>
            <a:pPr marL="0" indent="0">
              <a:buNone/>
            </a:pPr>
            <a:r>
              <a:rPr lang="el-GR" dirty="0"/>
              <a:t>Όταν γλυτώνεις συμφορές είναι γλυκό,</a:t>
            </a:r>
          </a:p>
          <a:p>
            <a:pPr marL="0" indent="0">
              <a:buNone/>
            </a:pPr>
            <a:r>
              <a:rPr lang="el-GR" dirty="0"/>
              <a:t>κι όμως πικρό στη συμφορά να σέρνεις φίλους.</a:t>
            </a:r>
          </a:p>
          <a:p>
            <a:pPr marL="0" indent="0">
              <a:buNone/>
            </a:pPr>
            <a:r>
              <a:rPr lang="el-GR" dirty="0"/>
              <a:t>Όμως για μένα δε μετρούν αυτά,</a:t>
            </a:r>
          </a:p>
          <a:p>
            <a:pPr marL="0" indent="0">
              <a:buNone/>
            </a:pPr>
            <a:r>
              <a:rPr lang="el-GR" dirty="0"/>
              <a:t>μπροστά στη σωτηρία μου.			440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1260FF-B619-4F4F-8780-45F6B6074DF9}"/>
              </a:ext>
            </a:extLst>
          </p:cNvPr>
          <p:cNvSpPr txBox="1"/>
          <p:nvPr/>
        </p:nvSpPr>
        <p:spPr>
          <a:xfrm>
            <a:off x="7537093" y="3795888"/>
            <a:ext cx="3912083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Στην αφήγηση του φύλακα διαγράφονται τρεις καταστάσεις: η αγωνία και η σπουδή των φυλάκων να συλλάβουν το «θήραμα» (= </a:t>
            </a:r>
            <a:r>
              <a:rPr lang="el-GR" dirty="0" err="1">
                <a:solidFill>
                  <a:schemeClr val="bg1"/>
                </a:solidFill>
              </a:rPr>
              <a:t>θηρώμεθα</a:t>
            </a:r>
            <a:r>
              <a:rPr lang="el-GR" dirty="0">
                <a:solidFill>
                  <a:schemeClr val="bg1"/>
                </a:solidFill>
              </a:rPr>
              <a:t>)· η αταραξία της Αντιγόνης που προέρχεται από τη συναίσθηση ότι εκπλήρωσε το χρέος της· η συμπάθεια (</a:t>
            </a:r>
            <a:r>
              <a:rPr lang="el-GR" dirty="0" err="1">
                <a:solidFill>
                  <a:schemeClr val="bg1"/>
                </a:solidFill>
              </a:rPr>
              <a:t>ἔλεος</a:t>
            </a:r>
            <a:r>
              <a:rPr lang="el-GR" dirty="0">
                <a:solidFill>
                  <a:schemeClr val="bg1"/>
                </a:solidFill>
              </a:rPr>
              <a:t>) των θεατών για την </a:t>
            </a:r>
            <a:r>
              <a:rPr lang="el-GR" dirty="0" err="1">
                <a:solidFill>
                  <a:schemeClr val="bg1"/>
                </a:solidFill>
              </a:rPr>
              <a:t>ηρωίδα</a:t>
            </a:r>
            <a:r>
              <a:rPr lang="el-G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409C6C-1E9D-4E31-8621-003002293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15" y="0"/>
            <a:ext cx="4332798" cy="3422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2DAC9-01D2-4C8F-B56E-2B41D7F2AA1C}"/>
              </a:ext>
            </a:extLst>
          </p:cNvPr>
          <p:cNvSpPr txBox="1"/>
          <p:nvPr/>
        </p:nvSpPr>
        <p:spPr>
          <a:xfrm>
            <a:off x="1065474" y="5478448"/>
            <a:ext cx="536713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Είναι χαρακτηριστική η διαφορά του ήθους φύλακα και Αντιγόνης: ο πρώτος για το μόνο που ενδιαφέρεται είναι ο εαυτός του· η δεύτερη θυσιάζει ακόμη και τη ζωή της για τον αδελφό της.</a:t>
            </a:r>
          </a:p>
        </p:txBody>
      </p:sp>
    </p:spTree>
    <p:extLst>
      <p:ext uri="{BB962C8B-B14F-4D97-AF65-F5344CB8AC3E}">
        <p14:creationId xmlns:p14="http://schemas.microsoft.com/office/powerpoint/2010/main" val="1957223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56</TotalTime>
  <Words>926</Words>
  <Application>Microsoft Office PowerPoint</Application>
  <PresentationFormat>Ευρεία οθόνη</PresentationFormat>
  <Paragraphs>76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Tw Cen MT</vt:lpstr>
      <vt:lpstr>Κύκλωμα</vt:lpstr>
      <vt:lpstr>Β΄ΕΠΕΙΣΟΔΙΟ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Β΄ΕΠΕΙΣΟΔΙΟ</dc:title>
  <dc:creator>Ευνίκη Μίχα</dc:creator>
  <cp:lastModifiedBy>Ευνίκη Μίχα</cp:lastModifiedBy>
  <cp:revision>6</cp:revision>
  <dcterms:created xsi:type="dcterms:W3CDTF">2020-04-30T14:28:31Z</dcterms:created>
  <dcterms:modified xsi:type="dcterms:W3CDTF">2020-04-30T15:25:14Z</dcterms:modified>
</cp:coreProperties>
</file>